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9" r:id="rId2"/>
    <p:sldId id="257" r:id="rId3"/>
    <p:sldId id="270" r:id="rId4"/>
    <p:sldId id="298" r:id="rId5"/>
    <p:sldId id="293" r:id="rId6"/>
    <p:sldId id="299" r:id="rId7"/>
    <p:sldId id="300" r:id="rId8"/>
    <p:sldId id="287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ns.org/curricula/managemen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86" y="2128607"/>
            <a:ext cx="7336116" cy="2311004"/>
          </a:xfrm>
        </p:spPr>
        <p:txBody>
          <a:bodyPr>
            <a:noAutofit/>
          </a:bodyPr>
          <a:lstStyle/>
          <a:p>
            <a:pPr algn="l"/>
            <a:r>
              <a:rPr lang="es-CO" sz="4400" b="1" i="0" u="none" strike="noStrike" baseline="0" dirty="0" err="1">
                <a:solidFill>
                  <a:srgbClr val="FFFFFF"/>
                </a:solidFill>
                <a:latin typeface="GillSans-Bold"/>
              </a:rPr>
              <a:t>Identity</a:t>
            </a:r>
            <a: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  <a:t> and Access</a:t>
            </a:r>
            <a:b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</a:br>
            <a: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  <a:t>Management -</a:t>
            </a:r>
            <a:r>
              <a:rPr lang="es-MX" sz="4400" b="1" i="0" u="none" strike="noStrike" baseline="0" dirty="0">
                <a:solidFill>
                  <a:srgbClr val="FFFFFF"/>
                </a:solidFill>
                <a:latin typeface="GillSans-Bold"/>
              </a:rPr>
              <a:t>Gestión de Identidad y Acceso IAM</a:t>
            </a:r>
            <a:endParaRPr lang="es-CO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7653" y="4784381"/>
            <a:ext cx="7063048" cy="11517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ELKIN CUBIDES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CAMILO AGUILAR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ALEXANDER SERRANO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YERSON SUÁREZ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84F05-1D68-09D9-79C9-9321DAA9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665576-C236-7CE8-1C2A-D76E613B845B}"/>
              </a:ext>
            </a:extLst>
          </p:cNvPr>
          <p:cNvSpPr txBox="1"/>
          <p:nvPr/>
        </p:nvSpPr>
        <p:spPr>
          <a:xfrm>
            <a:off x="482886" y="1540096"/>
            <a:ext cx="52500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monitoreo de configuración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 un proceso clave dentro de la seguridad de TI que permite garantizar que los sistemas operen dentro de los parámetros definidos y no presenten cambios inesperados que puedan ser aprovechados por atacantes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E27EF5-A3CD-EECA-48EC-F5515A62BFE1}"/>
              </a:ext>
            </a:extLst>
          </p:cNvPr>
          <p:cNvSpPr txBox="1"/>
          <p:nvPr/>
        </p:nvSpPr>
        <p:spPr>
          <a:xfrm>
            <a:off x="6096000" y="2278760"/>
            <a:ext cx="61028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BASELINES (Líneas Base)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A0EFB-2729-589A-BC14-CAA159AD149B}"/>
              </a:ext>
            </a:extLst>
          </p:cNvPr>
          <p:cNvSpPr txBox="1"/>
          <p:nvPr/>
        </p:nvSpPr>
        <p:spPr>
          <a:xfrm>
            <a:off x="6089152" y="3527863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CAMBIOS DE CONFIGURACIÓN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9EDB26C-4B31-7D2F-0031-A445653B7E3D}"/>
              </a:ext>
            </a:extLst>
          </p:cNvPr>
          <p:cNvSpPr txBox="1"/>
          <p:nvPr/>
        </p:nvSpPr>
        <p:spPr>
          <a:xfrm>
            <a:off x="6089152" y="4934628"/>
            <a:ext cx="61028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MANTENIMIENTO DE SISTEMAS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FB78AC-EC82-8C7D-2C5A-559DA05A1599}"/>
              </a:ext>
            </a:extLst>
          </p:cNvPr>
          <p:cNvSpPr txBox="1"/>
          <p:nvPr/>
        </p:nvSpPr>
        <p:spPr>
          <a:xfrm>
            <a:off x="2411004" y="760223"/>
            <a:ext cx="7585751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 (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erramienta de monitoreo de la configuración de servidores – Observability  Self-Hosted | SolarWinds">
            <a:extLst>
              <a:ext uri="{FF2B5EF4-FFF2-40B4-BE49-F238E27FC236}">
                <a16:creationId xmlns:a16="http://schemas.microsoft.com/office/drawing/2014/main" id="{93440EF8-A10D-E127-58E5-17C089A2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6" y="3225870"/>
            <a:ext cx="5085708" cy="317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C54D-FFC1-BD1E-11EC-926FC010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8346DC-0BB4-55D3-9A93-5E49F258A63A}"/>
              </a:ext>
            </a:extLst>
          </p:cNvPr>
          <p:cNvSpPr txBox="1"/>
          <p:nvPr/>
        </p:nvSpPr>
        <p:spPr>
          <a:xfrm>
            <a:off x="2198668" y="850651"/>
            <a:ext cx="8280971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Vulnerabilidades (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DC8D0E-AD9D-F856-710A-9A0FE2A729EB}"/>
              </a:ext>
            </a:extLst>
          </p:cNvPr>
          <p:cNvSpPr txBox="1"/>
          <p:nvPr/>
        </p:nvSpPr>
        <p:spPr>
          <a:xfrm>
            <a:off x="719191" y="1982071"/>
            <a:ext cx="3698696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proceso ayuda a detectar debilidades en los sistemas antes de que sean explotadas por atacantes.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4F225E-6774-0D55-4A65-AD37FC8EBD50}"/>
              </a:ext>
            </a:extLst>
          </p:cNvPr>
          <p:cNvSpPr txBox="1"/>
          <p:nvPr/>
        </p:nvSpPr>
        <p:spPr>
          <a:xfrm>
            <a:off x="5599416" y="2142308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IDENTIFICAR RIESGOS Y EXPOSICIÓN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Exposure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AC4766-E728-C44D-C4DF-324737AB03C6}"/>
              </a:ext>
            </a:extLst>
          </p:cNvPr>
          <p:cNvSpPr txBox="1"/>
          <p:nvPr/>
        </p:nvSpPr>
        <p:spPr>
          <a:xfrm>
            <a:off x="5599416" y="3102559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ESCANEAR SISTEMAS EN BUSCA DE VULNERABILIDADES CONOCIDAS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CED26C-5A36-FDF9-8FCB-1F1EC3CCD8EF}"/>
              </a:ext>
            </a:extLst>
          </p:cNvPr>
          <p:cNvSpPr txBox="1"/>
          <p:nvPr/>
        </p:nvSpPr>
        <p:spPr>
          <a:xfrm>
            <a:off x="5702157" y="4534730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DEL IMPACTO DE NUEVAS VULNERABILIDADES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New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Evaluación de vulnerabilidad: qué es y cómo realizarla">
            <a:extLst>
              <a:ext uri="{FF2B5EF4-FFF2-40B4-BE49-F238E27FC236}">
                <a16:creationId xmlns:a16="http://schemas.microsoft.com/office/drawing/2014/main" id="{30FE701F-134D-7E76-6346-0ED9B0CE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3" y="3193703"/>
            <a:ext cx="4768892" cy="28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3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595F-DDEC-DB11-C6B8-F2D1BB68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247475-B852-86D0-5E3D-A053F044186D}"/>
              </a:ext>
            </a:extLst>
          </p:cNvPr>
          <p:cNvSpPr txBox="1"/>
          <p:nvPr/>
        </p:nvSpPr>
        <p:spPr>
          <a:xfrm>
            <a:off x="2727790" y="765855"/>
            <a:ext cx="7433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Pruebas de Penetración (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Penetration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20D365-3759-C509-7FD3-34754E407451}"/>
              </a:ext>
            </a:extLst>
          </p:cNvPr>
          <p:cNvSpPr txBox="1"/>
          <p:nvPr/>
        </p:nvSpPr>
        <p:spPr>
          <a:xfrm>
            <a:off x="428949" y="1899686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pruebas de penetración o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pentesting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simulan ataques cibernéticos con el fin de identificar vulnerabilidades explotables antes de que los atacantes reales lo hagan.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35D82F-281B-311C-DC55-D7B4B9A8D222}"/>
              </a:ext>
            </a:extLst>
          </p:cNvPr>
          <p:cNvSpPr txBox="1"/>
          <p:nvPr/>
        </p:nvSpPr>
        <p:spPr>
          <a:xfrm>
            <a:off x="6195318" y="2047867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DE ESCENARIOS DE ATAQUE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Attacker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72AEB7-4D2D-99D7-4C58-B435988AF10D}"/>
              </a:ext>
            </a:extLst>
          </p:cNvPr>
          <p:cNvSpPr txBox="1"/>
          <p:nvPr/>
        </p:nvSpPr>
        <p:spPr>
          <a:xfrm>
            <a:off x="6195318" y="3066952"/>
            <a:ext cx="635456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EXPLOTACIÓN DE SISTEMAS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CC46FE-3799-F0FB-5894-5BF54707DD04}"/>
              </a:ext>
            </a:extLst>
          </p:cNvPr>
          <p:cNvSpPr txBox="1"/>
          <p:nvPr/>
        </p:nvSpPr>
        <p:spPr>
          <a:xfrm>
            <a:off x="6195318" y="3789674"/>
            <a:ext cx="6482992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RECONOCIMIENTO E INTELIGENCIA ORGANIZACIONAL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Reconnaissance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Organizational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351D33-2AC3-1E2F-186C-FE63D3E1007B}"/>
              </a:ext>
            </a:extLst>
          </p:cNvPr>
          <p:cNvSpPr txBox="1"/>
          <p:nvPr/>
        </p:nvSpPr>
        <p:spPr>
          <a:xfrm>
            <a:off x="6195318" y="5105122"/>
            <a:ext cx="654463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DECONFLICCIÓN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Deconfliction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Pruebas de penetración - Pentesting - Hacking Ético | Nordstern Tech">
            <a:extLst>
              <a:ext uri="{FF2B5EF4-FFF2-40B4-BE49-F238E27FC236}">
                <a16:creationId xmlns:a16="http://schemas.microsoft.com/office/drawing/2014/main" id="{C2BEFAA4-6CB2-4906-B23A-7B6DCE722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14" y="2866489"/>
            <a:ext cx="3801438" cy="34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95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99D3-2752-D9E0-EDCB-242F0D92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5E2930-5919-DF4D-A980-EA65288DB322}"/>
              </a:ext>
            </a:extLst>
          </p:cNvPr>
          <p:cNvSpPr txBox="1"/>
          <p:nvPr/>
        </p:nvSpPr>
        <p:spPr>
          <a:xfrm>
            <a:off x="3400746" y="654123"/>
            <a:ext cx="6102848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Ejercicios de Seguridad (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B4B46E-20A3-642C-66E2-CF399C900A94}"/>
              </a:ext>
            </a:extLst>
          </p:cNvPr>
          <p:cNvSpPr txBox="1"/>
          <p:nvPr/>
        </p:nvSpPr>
        <p:spPr>
          <a:xfrm>
            <a:off x="493159" y="1905484"/>
            <a:ext cx="5332287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ejercicios de seguridad preparan a la organización para responder ante incidentes y mejorar la capacidad de reacción del equipo.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CA8E7C-ED69-34A2-2166-7FCD302C0688}"/>
              </a:ext>
            </a:extLst>
          </p:cNvPr>
          <p:cNvSpPr txBox="1"/>
          <p:nvPr/>
        </p:nvSpPr>
        <p:spPr>
          <a:xfrm>
            <a:off x="6096000" y="2019554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ESCENARIOS DE SIMULACIÓN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Tabletop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Scenarios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F23B8B-FCF5-1B24-36AC-5E396356368E}"/>
              </a:ext>
            </a:extLst>
          </p:cNvPr>
          <p:cNvSpPr txBox="1"/>
          <p:nvPr/>
        </p:nvSpPr>
        <p:spPr>
          <a:xfrm>
            <a:off x="6096000" y="2638355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MODELADO DE AMENAZAS Y EVENTOS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69ADD-998F-12F0-7CCD-99B4E29ED33F}"/>
              </a:ext>
            </a:extLst>
          </p:cNvPr>
          <p:cNvSpPr txBox="1"/>
          <p:nvPr/>
        </p:nvSpPr>
        <p:spPr>
          <a:xfrm>
            <a:off x="6089152" y="3558264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CAPACITACIÓN Y EVALUACIÓN DEL PERSONAL (Train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Staff)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A9F6F3-C224-1EFB-F354-C03E8C185EB9}"/>
              </a:ext>
            </a:extLst>
          </p:cNvPr>
          <p:cNvSpPr txBox="1"/>
          <p:nvPr/>
        </p:nvSpPr>
        <p:spPr>
          <a:xfrm>
            <a:off x="6089152" y="4674226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PLANES DE CONTINUIDAD Y RECUPERACIÓN ANTE DESASTRES (DR/BCP -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Disaster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/Business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Cómo los ejercicios de seguridad informática ayudan a aumentar la  preparación para responder a los ciberataques en la esfera de la seguridad  física nuclear | OIEA">
            <a:extLst>
              <a:ext uri="{FF2B5EF4-FFF2-40B4-BE49-F238E27FC236}">
                <a16:creationId xmlns:a16="http://schemas.microsoft.com/office/drawing/2014/main" id="{28962670-1B94-4D7B-2A47-EEDAADE7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9" y="3429000"/>
            <a:ext cx="5084978" cy="28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2D8C-D60A-636F-E4E5-1AE1992C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E17B02-3E81-FA70-B553-6424D4DA5B09}"/>
              </a:ext>
            </a:extLst>
          </p:cNvPr>
          <p:cNvSpPr txBox="1"/>
          <p:nvPr/>
        </p:nvSpPr>
        <p:spPr>
          <a:xfrm>
            <a:off x="1294544" y="957956"/>
            <a:ext cx="10202238" cy="1991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Estos procesos son esenciales para garantizar que la seguridad de la organización sea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proactiva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lugar de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reactiva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El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asegura que los sistemas sean gestionados adecuadamente, la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vulnerabilidades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identifica riesgos, las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pruebas de penetración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ayudan a validar la seguridad en la práctica y los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ejercicios de seguridad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fortalecen la preparación del equipo ante amenazas reales.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Gestión de la seguridad de la información para el CISO">
            <a:extLst>
              <a:ext uri="{FF2B5EF4-FFF2-40B4-BE49-F238E27FC236}">
                <a16:creationId xmlns:a16="http://schemas.microsoft.com/office/drawing/2014/main" id="{E7537923-547E-9B2B-29C2-17C3CEF6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20" y="2717033"/>
            <a:ext cx="3842160" cy="38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2C64-7FA0-1C7C-42F3-E508D53C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BC8FD6D-C5A5-8A3B-591B-3D81DA0E1688}"/>
              </a:ext>
            </a:extLst>
          </p:cNvPr>
          <p:cNvSpPr txBox="1"/>
          <p:nvPr/>
        </p:nvSpPr>
        <p:spPr>
          <a:xfrm>
            <a:off x="1294544" y="957956"/>
            <a:ext cx="10202238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CO" sz="2000" b="1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ibliografías</a:t>
            </a:r>
            <a:r>
              <a:rPr lang="es-CO" sz="20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A7C74D-2F13-1D6D-9E0C-ACE4072DE697}"/>
              </a:ext>
            </a:extLst>
          </p:cNvPr>
          <p:cNvSpPr txBox="1"/>
          <p:nvPr/>
        </p:nvSpPr>
        <p:spPr>
          <a:xfrm>
            <a:off x="1181528" y="1922981"/>
            <a:ext cx="10202237" cy="275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SANS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(2018).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CISO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Mind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Security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Center (SOC)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Essential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[Poster]. SANS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8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https://www.sans.org/curricula/management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Accesos (IAM)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NIST. (2020).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(NIST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800-63-3).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https://doi.org/10.6028/NIST.SP.800-63-3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Y., Hahn, C., &amp; Liu, Z. (2019).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Control and Multi-Factor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Cloud Computing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 and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111-134. https://doi.org/10.13052/jcsm2245-1439.822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96649" y="1139223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96649" y="1816656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496649" y="2494089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496649" y="3171522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FFF340C-2CE8-040E-A355-A0DA8A210497}"/>
              </a:ext>
            </a:extLst>
          </p:cNvPr>
          <p:cNvGrpSpPr/>
          <p:nvPr/>
        </p:nvGrpSpPr>
        <p:grpSpPr>
          <a:xfrm>
            <a:off x="496649" y="3848955"/>
            <a:ext cx="530173" cy="461665"/>
            <a:chOff x="2162972" y="2222094"/>
            <a:chExt cx="530173" cy="461665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08ED48-4C84-CA5B-C50C-282BC189CA5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C414D7-E624-7F3D-6991-7079D37B665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05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EA94877-A367-1F93-D87B-423CBE0C739C}"/>
              </a:ext>
            </a:extLst>
          </p:cNvPr>
          <p:cNvGrpSpPr/>
          <p:nvPr/>
        </p:nvGrpSpPr>
        <p:grpSpPr>
          <a:xfrm>
            <a:off x="496649" y="4526388"/>
            <a:ext cx="530173" cy="461665"/>
            <a:chOff x="2162972" y="2222094"/>
            <a:chExt cx="530173" cy="4616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D2EF7A-5F52-0C42-0D00-49F4A86404C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7A4B783-705E-A529-AB7B-6DA4D4FC936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06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7BD76C6-9EB3-F943-58FC-377B2FDD8937}"/>
              </a:ext>
            </a:extLst>
          </p:cNvPr>
          <p:cNvGrpSpPr/>
          <p:nvPr/>
        </p:nvGrpSpPr>
        <p:grpSpPr>
          <a:xfrm>
            <a:off x="496649" y="5203821"/>
            <a:ext cx="530173" cy="461665"/>
            <a:chOff x="2162972" y="2222094"/>
            <a:chExt cx="530173" cy="461665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4BFFDD8-346A-0785-68AB-800121FB59C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AC7A1CF-4EDC-2A49-E2D4-43547B5D921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07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12A6208-BD1F-1713-F139-B3B900930BA8}"/>
              </a:ext>
            </a:extLst>
          </p:cNvPr>
          <p:cNvGrpSpPr/>
          <p:nvPr/>
        </p:nvGrpSpPr>
        <p:grpSpPr>
          <a:xfrm>
            <a:off x="496649" y="5881256"/>
            <a:ext cx="530173" cy="461665"/>
            <a:chOff x="2162972" y="2222094"/>
            <a:chExt cx="530173" cy="46166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AF6D7C8-00FB-14E4-0175-44CB93EBFD9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1A83C00-EBA6-21F8-AF64-9AD18C36064F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08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058721" y="1189969"/>
            <a:ext cx="4792114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8721" y="1865945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IDENTIDAD Y ACCESO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058721" y="2541921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PRINCIPALES COMPONENTES IAM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058721" y="3217897"/>
            <a:ext cx="5568110" cy="394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 ASSESSMENT -AUTOEVALUACIÓN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0B506E5-0E8B-F9C5-8F31-79A2784E9B27}"/>
              </a:ext>
            </a:extLst>
          </p:cNvPr>
          <p:cNvSpPr txBox="1">
            <a:spLocks/>
          </p:cNvSpPr>
          <p:nvPr/>
        </p:nvSpPr>
        <p:spPr>
          <a:xfrm>
            <a:off x="1058721" y="3893873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MONITOREO DE CONFIGURACION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F3AD515-BA35-21B0-2E61-C43B82771130}"/>
              </a:ext>
            </a:extLst>
          </p:cNvPr>
          <p:cNvSpPr txBox="1">
            <a:spLocks/>
          </p:cNvSpPr>
          <p:nvPr/>
        </p:nvSpPr>
        <p:spPr>
          <a:xfrm>
            <a:off x="1058721" y="4569848"/>
            <a:ext cx="538317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EVALUACION DE VULNERABILIDADES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DB976DF4-677F-9521-330A-CCF93063F85F}"/>
              </a:ext>
            </a:extLst>
          </p:cNvPr>
          <p:cNvSpPr txBox="1">
            <a:spLocks/>
          </p:cNvSpPr>
          <p:nvPr/>
        </p:nvSpPr>
        <p:spPr>
          <a:xfrm>
            <a:off x="1058721" y="5245825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PRUEBAS DE PENETRACION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0A6A6383-DE12-ADE4-BE93-F73193892C8B}"/>
              </a:ext>
            </a:extLst>
          </p:cNvPr>
          <p:cNvSpPr txBox="1">
            <a:spLocks/>
          </p:cNvSpPr>
          <p:nvPr/>
        </p:nvSpPr>
        <p:spPr>
          <a:xfrm>
            <a:off x="1058721" y="5921803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7A985F-165B-5725-33BD-51E6559448AA}"/>
              </a:ext>
            </a:extLst>
          </p:cNvPr>
          <p:cNvSpPr txBox="1"/>
          <p:nvPr/>
        </p:nvSpPr>
        <p:spPr>
          <a:xfrm>
            <a:off x="616450" y="2501053"/>
            <a:ext cx="6308334" cy="185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 (IAM)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un conjunto de políticas, tecnologías y procesos diseñados para garantizar que las personas adecuadas tengan el acceso correcto a los recursos de una organización, en el momento adecuado y con el nivel de seguridad adecuado. Esto es fundamental para proteger la información crítica y minimizar los riesgos de accesos no autorizados.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obre la Gestión de Identidades y Accesos (IAM) | ManageEngine Blog">
            <a:extLst>
              <a:ext uri="{FF2B5EF4-FFF2-40B4-BE49-F238E27FC236}">
                <a16:creationId xmlns:a16="http://schemas.microsoft.com/office/drawing/2014/main" id="{150A48BC-1EF1-885C-DCDC-A51055B6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14" y="2298520"/>
            <a:ext cx="4410236" cy="283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C916CA-3E40-D8B1-0A77-2170C5DD3FDD}"/>
              </a:ext>
            </a:extLst>
          </p:cNvPr>
          <p:cNvSpPr txBox="1"/>
          <p:nvPr/>
        </p:nvSpPr>
        <p:spPr>
          <a:xfrm>
            <a:off x="2126750" y="753841"/>
            <a:ext cx="8209051" cy="112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 (</a:t>
            </a:r>
            <a:r>
              <a:rPr lang="es-CO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Access Management - IAM)</a:t>
            </a:r>
            <a:endParaRPr lang="es-C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Qué es un CISO? Significado, definición y responsabilidades 💼 - Wallarm">
            <a:extLst>
              <a:ext uri="{FF2B5EF4-FFF2-40B4-BE49-F238E27FC236}">
                <a16:creationId xmlns:a16="http://schemas.microsoft.com/office/drawing/2014/main" id="{1F40C4CD-C0D5-9FFE-6D63-158E827C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79" y="4644882"/>
            <a:ext cx="405925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1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F1163-3E86-83EC-0693-18ACD091C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0CCF868-E407-CECF-0850-EA3BDBCD65E5}"/>
              </a:ext>
            </a:extLst>
          </p:cNvPr>
          <p:cNvSpPr txBox="1"/>
          <p:nvPr/>
        </p:nvSpPr>
        <p:spPr>
          <a:xfrm>
            <a:off x="4315147" y="645169"/>
            <a:ext cx="6102848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Principales Componentes de IAM</a:t>
            </a:r>
            <a:endParaRPr lang="es-CO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289601-4DAA-6EC2-CC9E-223533920F4E}"/>
              </a:ext>
            </a:extLst>
          </p:cNvPr>
          <p:cNvSpPr txBox="1"/>
          <p:nvPr/>
        </p:nvSpPr>
        <p:spPr>
          <a:xfrm>
            <a:off x="400694" y="1270372"/>
            <a:ext cx="6102848" cy="524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Provisioning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Deprovisioning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(Aprovisionamiento y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Desaprovisionamiento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refiere al proceso de creación, modificación y eliminación de cuentas de usuario en los sistemas de la organización.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Aprovisionamiento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Asignar credenciales y permisos a nuevos empleados o sistemas.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Desaprovisionamiento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Revocar accesos cuando un usuario deja la organización o cambia de rol, reduciendo riesgos de cuentas huérfanas.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Sign-On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(SSO) - Inicio de sesión único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Permite a los usuarios autenticarse una sola vez y acceder a múltiples aplicaciones sin necesidad de ingresar credenciales repetidamente.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Mayor comodidad para los usuarios, reducción de la fatiga de contraseñas y menor carga de trabajo para el departamento de TI.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inco descuidos de seguridad que evitar en las configuraciones IAM |  Computer Weekly">
            <a:extLst>
              <a:ext uri="{FF2B5EF4-FFF2-40B4-BE49-F238E27FC236}">
                <a16:creationId xmlns:a16="http://schemas.microsoft.com/office/drawing/2014/main" id="{2C71283D-C799-78A2-0010-D64C6386B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05" y="1448441"/>
            <a:ext cx="5334000" cy="38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88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950FA5-D503-6E0E-215B-0AC87A3E1AC7}"/>
              </a:ext>
            </a:extLst>
          </p:cNvPr>
          <p:cNvSpPr txBox="1"/>
          <p:nvPr/>
        </p:nvSpPr>
        <p:spPr>
          <a:xfrm>
            <a:off x="143838" y="979932"/>
            <a:ext cx="6102848" cy="5379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Federated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Single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Sign-On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(FSSO) - Inicio de sesión único federado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Extiende el concepto de SSO permitiendo que los usuarios inicien sesión en múltiples organizaciones o sistemas sin necesidad de múltiples credenciales.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 protocolos como 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SAML (Security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Assertion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compartir autenticación entre distintas entidades.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Multi-Factor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(MFA) - Autenticación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Multifactor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Requiere que los usuarios se autentiquen con al menos dos factores diferentes para verificar su identidad: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saben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(Contraseña o PIN)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tienen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(Token físico o aplicación móvil)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son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(Biometría como huella digital o reconocimiento facial)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Aumentar la seguridad y reducir el riesgo de accesos no autorizados.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Qué es la identidad federada? FIN frente a inicio de sesión único (SSO) |  Fortinet">
            <a:extLst>
              <a:ext uri="{FF2B5EF4-FFF2-40B4-BE49-F238E27FC236}">
                <a16:creationId xmlns:a16="http://schemas.microsoft.com/office/drawing/2014/main" id="{E4035A0F-3DFA-1C7E-7EB6-9537A3D3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86" y="882321"/>
            <a:ext cx="5531646" cy="36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 desafíos principales en ciberseguridad para los CISO">
            <a:extLst>
              <a:ext uri="{FF2B5EF4-FFF2-40B4-BE49-F238E27FC236}">
                <a16:creationId xmlns:a16="http://schemas.microsoft.com/office/drawing/2014/main" id="{0F88E81B-7AA5-C255-FB27-0165870E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33" y="4638540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41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5620-95A9-FA0E-3E65-BB0D44C5E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7F70F9-0F79-CE10-CB8C-12B8A4689F35}"/>
              </a:ext>
            </a:extLst>
          </p:cNvPr>
          <p:cNvSpPr txBox="1"/>
          <p:nvPr/>
        </p:nvSpPr>
        <p:spPr>
          <a:xfrm>
            <a:off x="873304" y="1384562"/>
            <a:ext cx="6102848" cy="458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Role-Based Access Control (RBAC) - Control de Acceso Basado en Roles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 permisos a los usuarios en función de su rol dentro de la organización.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Un empleado del área de Finanzas puede acceder a sistemas contables, pero no a los servidores de Desarrollo.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Centraliza la gestión de permisos y reduce errores humanos en la asignación de accesos.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Store (Almacén de Identidades)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Bases de datos donde se almacenan las credenciales y permisos de los usuarios.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Ejemplos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LDAP (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Protocolo utilizado para consultar y modificar información en directorios centralizados.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(AD)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Solución de Microsoft que permite gestionar identidades y accesos dentro de una red empresarial.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Qué es RBAC (control de acceso basado en roles)? - Wallarm">
            <a:extLst>
              <a:ext uri="{FF2B5EF4-FFF2-40B4-BE49-F238E27FC236}">
                <a16:creationId xmlns:a16="http://schemas.microsoft.com/office/drawing/2014/main" id="{E75BD90B-9A17-D0C1-EABD-2D021D25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5" y="1688012"/>
            <a:ext cx="4760201" cy="37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6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15EF-E822-D453-BCC4-0B0B0D1E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4F20D83-D7D2-5E45-A9EE-6C42515F1CBA}"/>
              </a:ext>
            </a:extLst>
          </p:cNvPr>
          <p:cNvSpPr txBox="1"/>
          <p:nvPr/>
        </p:nvSpPr>
        <p:spPr>
          <a:xfrm>
            <a:off x="1513726" y="925437"/>
            <a:ext cx="9164548" cy="169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IAM es un pilar clave en la seguridad empresarial, asegurando que las personas adecuadas tengan acceso solo a la información y sistemas que necesitan. La implementación de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SSO, MFA y RBAC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permite equilibrar seguridad y usabilidad, reduciendo los riesgos de ataques cibernéticos y mejorando la eficiencia operativa.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Gestión de Identidades y Accesos: El pilar de la seguridad – PDP 360">
            <a:extLst>
              <a:ext uri="{FF2B5EF4-FFF2-40B4-BE49-F238E27FC236}">
                <a16:creationId xmlns:a16="http://schemas.microsoft.com/office/drawing/2014/main" id="{98D00D6C-3893-EDE4-E306-9F6D2426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4" y="2782541"/>
            <a:ext cx="4584291" cy="290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5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80799" y="5081993"/>
            <a:ext cx="7063048" cy="65704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s-ES" sz="4000" b="1" dirty="0">
                <a:solidFill>
                  <a:schemeClr val="bg1"/>
                </a:solidFill>
              </a:rPr>
              <a:t>SOC-</a:t>
            </a:r>
            <a:r>
              <a:rPr lang="es-ES" sz="4000" b="1" dirty="0" err="1">
                <a:solidFill>
                  <a:schemeClr val="bg1"/>
                </a:solidFill>
              </a:rPr>
              <a:t>Self</a:t>
            </a:r>
            <a:r>
              <a:rPr lang="es-ES" sz="4000" b="1" dirty="0">
                <a:solidFill>
                  <a:schemeClr val="bg1"/>
                </a:solidFill>
              </a:rPr>
              <a:t> </a:t>
            </a:r>
            <a:r>
              <a:rPr lang="es-ES" sz="4000" b="1" dirty="0" err="1">
                <a:solidFill>
                  <a:schemeClr val="bg1"/>
                </a:solidFill>
              </a:rPr>
              <a:t>assessment</a:t>
            </a:r>
            <a:r>
              <a:rPr lang="es-ES" sz="4000" b="1" dirty="0">
                <a:solidFill>
                  <a:schemeClr val="bg1"/>
                </a:solidFill>
              </a:rPr>
              <a:t> -Autoevaluación</a:t>
            </a:r>
          </a:p>
        </p:txBody>
      </p:sp>
      <p:pic>
        <p:nvPicPr>
          <p:cNvPr id="6146" name="Picture 2" descr="DaSy Framework: Self-Assessment Tool | DaSy Center">
            <a:extLst>
              <a:ext uri="{FF2B5EF4-FFF2-40B4-BE49-F238E27FC236}">
                <a16:creationId xmlns:a16="http://schemas.microsoft.com/office/drawing/2014/main" id="{10F25048-87E3-B3F8-B470-B06205C4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85" y="678094"/>
            <a:ext cx="3868219" cy="3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802AB-DC5D-B065-3FCA-7B0E9F0C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CFCDA32-04A5-5889-7B0A-E591609C7733}"/>
              </a:ext>
            </a:extLst>
          </p:cNvPr>
          <p:cNvSpPr txBox="1"/>
          <p:nvPr/>
        </p:nvSpPr>
        <p:spPr>
          <a:xfrm>
            <a:off x="2140450" y="534584"/>
            <a:ext cx="8596044" cy="2401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Configuración, Evaluación de Vulnerabilidades, Pruebas de Penetración y Ejercicios de Seguridad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0EACF4-B4B9-6CBC-0079-1E9109EEA310}"/>
              </a:ext>
            </a:extLst>
          </p:cNvPr>
          <p:cNvSpPr txBox="1"/>
          <p:nvPr/>
        </p:nvSpPr>
        <p:spPr>
          <a:xfrm>
            <a:off x="335624" y="2881472"/>
            <a:ext cx="6102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Estos elementos son fundamentales dentro de la estrategia de seguridad de cualquier organización y del funcionamiento de un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Centro de Operaciones de Seguridad (SOC)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Su propósito es garantizar la protección de los sistemas de información frente a amenazas cibernéticas, ataques y errores de configuración</a:t>
            </a:r>
            <a:endParaRPr lang="es-CO" dirty="0"/>
          </a:p>
        </p:txBody>
      </p:sp>
      <p:pic>
        <p:nvPicPr>
          <p:cNvPr id="7170" name="Picture 2" descr="Qué es un SOC? Centro de Operaciones de Seguridad">
            <a:extLst>
              <a:ext uri="{FF2B5EF4-FFF2-40B4-BE49-F238E27FC236}">
                <a16:creationId xmlns:a16="http://schemas.microsoft.com/office/drawing/2014/main" id="{4A324555-9511-FEF1-287C-4815C5F7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47" y="2151893"/>
            <a:ext cx="4790784" cy="32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90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1094</Words>
  <Application>Microsoft Office PowerPoint</Application>
  <PresentationFormat>Panorámica</PresentationFormat>
  <Paragraphs>90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GillSans-Bold</vt:lpstr>
      <vt:lpstr>Lato</vt:lpstr>
      <vt:lpstr>Times New Roman</vt:lpstr>
      <vt:lpstr>Wingdings</vt:lpstr>
      <vt:lpstr>Tema de Office</vt:lpstr>
      <vt:lpstr>Identity and Access Management -Gestión de Identidad y Acceso IAM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MY. John Alexander Serrano Parra</cp:lastModifiedBy>
  <cp:revision>84</cp:revision>
  <dcterms:created xsi:type="dcterms:W3CDTF">2024-12-23T18:19:30Z</dcterms:created>
  <dcterms:modified xsi:type="dcterms:W3CDTF">2025-03-17T20:31:09Z</dcterms:modified>
</cp:coreProperties>
</file>